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0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39199C-9511-4240-A193-A377806E1A0D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F389D-3987-4C9A-BB5D-8FCB1BC0AC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549A6A4-EE93-48DF-B3B7-C98BDD8EABC9}" type="slidenum">
              <a:rPr lang="en-GB" sz="1200">
                <a:latin typeface="+mn-lt"/>
              </a:rPr>
              <a:pPr algn="r">
                <a:defRPr/>
              </a:pPr>
              <a:t>1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9576BF-5ADA-45B1-9057-F1FC9D69B65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6F39D0-940C-455A-8DB7-B83938168E6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36E00-DD43-485C-B983-346168BAB8DF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FDE9-1ECC-402C-BB55-B08DF0FE0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6927C-643C-46E1-A62A-FD9A4A21F6CD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3C2B-E6BB-4D01-BAB0-4124361B26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FF27-C8EA-4D83-90ED-DD07110D79FE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758F5-3115-4FDB-8D57-9CCB5A49F4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F0FD8-6831-4517-9B66-FD20B0E32D8F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23A-BFD7-4150-8532-EB80A04AFB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3E680-14FB-4953-8A40-BA5D25878C78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A8AAD-A751-4FC8-9115-DC5186E644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26FF6-0F25-4008-A05C-CAD2C7AA9A16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64E9C-A485-4D00-95F2-6692A8B153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95A47-5A5A-4CE9-AF70-C801BF8BCCD4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6CC5-3B37-4E81-829D-FBA50EA562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A150-BCB7-4CDE-A355-6082AD21E77B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BCF4-0721-41F5-B8F4-FA9BDD0200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DF7D-99EF-4514-9C3C-40910710932A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A72D-2B64-41E8-B0A0-5046DA7A95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ACD38-AE70-4781-8FDD-B61D29340AB3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15836-AD2E-4E37-A0BB-683BBBEC5D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70045-9F65-4926-9D2C-EBECF657FD59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04A11-3618-4B40-951F-894989CFB1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B13E2C-E593-4FD7-B93A-21B84072CF79}" type="datetimeFigureOut">
              <a:rPr lang="en-US"/>
              <a:pPr>
                <a:defRPr/>
              </a:pPr>
              <a:t>4/23/2010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827ADA-845D-4375-8645-521BEC177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3" descr="Afon teifi  river teif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0"/>
            <a:ext cx="5184775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755650" y="5229225"/>
            <a:ext cx="7200900" cy="1412875"/>
          </a:xfrm>
          <a:prstGeom prst="rect">
            <a:avLst/>
          </a:prstGeom>
          <a:solidFill>
            <a:srgbClr val="AC9B92"/>
          </a:solidFill>
          <a:ln w="9525">
            <a:solidFill>
              <a:srgbClr val="AC9B9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4000">
                <a:latin typeface="Century Gothic" pitchFamily="34" charset="0"/>
              </a:rPr>
              <a:t>Workers and the workhouse during Victorian Times</a:t>
            </a:r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827088" y="188913"/>
            <a:ext cx="74898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A series of interactive lessons and instructions for teachers to create a art project:</a:t>
            </a:r>
          </a:p>
          <a:p>
            <a:pPr algn="ctr"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 Years 5 a 6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2339975" y="1052513"/>
            <a:ext cx="4286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8000" b="1" i="1">
                <a:solidFill>
                  <a:srgbClr val="EAEAEA"/>
                </a:solidFill>
                <a:latin typeface="Bradley Hand ITC" pitchFamily="66" charset="0"/>
              </a:rPr>
              <a:t>Lesson 5</a:t>
            </a:r>
          </a:p>
        </p:txBody>
      </p:sp>
      <p:sp>
        <p:nvSpPr>
          <p:cNvPr id="12" name="Round Diagonal Corner Rectangle 11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42" name="TextBox 1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940425" y="0"/>
            <a:ext cx="3203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>
                <a:solidFill>
                  <a:srgbClr val="FF0000"/>
                </a:solidFill>
              </a:rPr>
              <a:t>Used with kind permission of Aneurin Jones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>
            <a:hlinkClick r:id="" action="ppaction://hlinkshowjump?jump=previousslide"/>
          </p:cNvPr>
          <p:cNvSpPr/>
          <p:nvPr/>
        </p:nvSpPr>
        <p:spPr>
          <a:xfrm>
            <a:off x="0" y="6429375"/>
            <a:ext cx="2500313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7" name="TextBox 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16388" name="Text Box 30"/>
          <p:cNvSpPr txBox="1">
            <a:spLocks noChangeArrowheads="1"/>
          </p:cNvSpPr>
          <p:nvPr/>
        </p:nvSpPr>
        <p:spPr bwMode="auto">
          <a:xfrm>
            <a:off x="250825" y="5013325"/>
            <a:ext cx="8358188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alibri" pitchFamily="34" charset="0"/>
              </a:rPr>
              <a:t>Your teacher is looking for good use of recording bodily poses of workers during the Victorian period. </a:t>
            </a:r>
          </a:p>
        </p:txBody>
      </p:sp>
      <p:sp>
        <p:nvSpPr>
          <p:cNvPr id="16389" name="Text Box 26"/>
          <p:cNvSpPr txBox="1">
            <a:spLocks noChangeArrowheads="1"/>
          </p:cNvSpPr>
          <p:nvPr/>
        </p:nvSpPr>
        <p:spPr bwMode="auto">
          <a:xfrm>
            <a:off x="214313" y="0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 u="sng"/>
              <a:t>Observing shape and form of the body </a:t>
            </a:r>
            <a:r>
              <a:rPr lang="en-GB" sz="3200" b="1" u="sng">
                <a:latin typeface="Calibri" pitchFamily="34" charset="0"/>
              </a:rPr>
              <a:t>(2).</a:t>
            </a:r>
          </a:p>
        </p:txBody>
      </p:sp>
      <p:sp>
        <p:nvSpPr>
          <p:cNvPr id="16390" name="Text Box 29"/>
          <p:cNvSpPr txBox="1">
            <a:spLocks noChangeArrowheads="1"/>
          </p:cNvSpPr>
          <p:nvPr/>
        </p:nvSpPr>
        <p:spPr bwMode="auto">
          <a:xfrm>
            <a:off x="214313" y="642938"/>
            <a:ext cx="8715375" cy="650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latin typeface="Calibri" pitchFamily="34" charset="0"/>
              </a:rPr>
              <a:t>Task for groups between 4-6 pupils: </a:t>
            </a:r>
            <a:r>
              <a:rPr lang="en-GB">
                <a:latin typeface="Calibri" pitchFamily="34" charset="0"/>
              </a:rPr>
              <a:t>Experiment with bodily poses and record these by creating a series of sketches using a pencil or charcoal.</a:t>
            </a:r>
            <a:endParaRPr lang="en-GB" b="1">
              <a:latin typeface="Calibri" pitchFamily="34" charset="0"/>
            </a:endParaRPr>
          </a:p>
        </p:txBody>
      </p:sp>
      <p:sp>
        <p:nvSpPr>
          <p:cNvPr id="14" name="Round Diagonal Corner Rectangle 13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92" name="TextBox 1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16393" name="Rectangle 3"/>
          <p:cNvSpPr txBox="1">
            <a:spLocks noChangeArrowheads="1"/>
          </p:cNvSpPr>
          <p:nvPr/>
        </p:nvSpPr>
        <p:spPr bwMode="auto">
          <a:xfrm>
            <a:off x="179388" y="1700213"/>
            <a:ext cx="87503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GB" sz="2000">
                <a:latin typeface="Calibri" pitchFamily="34" charset="0"/>
              </a:rPr>
              <a:t>You must use your imagination during this lesson. </a:t>
            </a:r>
          </a:p>
          <a:p>
            <a:pPr marL="342900" indent="-342900"/>
            <a:r>
              <a:rPr lang="en-GB" sz="2000">
                <a:latin typeface="Calibri" pitchFamily="34" charset="0"/>
              </a:rPr>
              <a:t>You must imagine that you are a worker from Victorian Times. Try and think of:</a:t>
            </a:r>
          </a:p>
          <a:p>
            <a:pPr marL="342900" indent="-342900"/>
            <a:endParaRPr lang="en-GB" sz="2000">
              <a:latin typeface="Calibri" pitchFamily="34" charset="0"/>
            </a:endParaRPr>
          </a:p>
          <a:p>
            <a:pPr marL="342900" indent="-342900"/>
            <a:r>
              <a:rPr lang="en-GB" sz="2800">
                <a:latin typeface="Calibri" pitchFamily="34" charset="0"/>
              </a:rPr>
              <a:t>- what type of activity the model will be doing?</a:t>
            </a:r>
          </a:p>
          <a:p>
            <a:pPr marL="342900" indent="-342900"/>
            <a:r>
              <a:rPr lang="en-GB" sz="2800">
                <a:latin typeface="Calibri" pitchFamily="34" charset="0"/>
              </a:rPr>
              <a:t>- how they should stand?</a:t>
            </a:r>
          </a:p>
          <a:p>
            <a:pPr marL="342900" indent="-342900"/>
            <a:r>
              <a:rPr lang="en-GB" sz="2800">
                <a:latin typeface="Calibri" pitchFamily="34" charset="0"/>
              </a:rPr>
              <a:t>- what emotion will be shown on their face? </a:t>
            </a:r>
          </a:p>
          <a:p>
            <a:pPr marL="342900" indent="-342900"/>
            <a:r>
              <a:rPr lang="en-GB" sz="2800">
                <a:latin typeface="Calibri" pitchFamily="34" charset="0"/>
              </a:rPr>
              <a:t>- what clothing would they be wearing during this period?</a:t>
            </a:r>
          </a:p>
          <a:p>
            <a:pPr marL="342900" indent="-342900">
              <a:spcBef>
                <a:spcPct val="20000"/>
              </a:spcBef>
            </a:pPr>
            <a:endParaRPr lang="en-GB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>
            <a:hlinkClick r:id="" action="ppaction://hlinkshowjump?jump=previousslide"/>
          </p:cNvPr>
          <p:cNvSpPr/>
          <p:nvPr/>
        </p:nvSpPr>
        <p:spPr>
          <a:xfrm>
            <a:off x="0" y="6429375"/>
            <a:ext cx="2500313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TextBox 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50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428625" y="3786188"/>
            <a:ext cx="4357688" cy="1920875"/>
          </a:xfrm>
          <a:prstGeom prst="rect">
            <a:avLst/>
          </a:prstGeom>
          <a:gradFill rotWithShape="1">
            <a:gsLst>
              <a:gs pos="0">
                <a:srgbClr val="D685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entury Gothic" pitchFamily="34" charset="0"/>
              </a:rPr>
              <a:t>Concentrate on the following elements:</a:t>
            </a:r>
          </a:p>
          <a:p>
            <a:pPr>
              <a:buFontTx/>
              <a:buChar char="•"/>
            </a:pPr>
            <a:r>
              <a:rPr lang="en-GB" sz="2000">
                <a:latin typeface="Century Gothic" pitchFamily="34" charset="0"/>
              </a:rPr>
              <a:t> Shape and form of the body </a:t>
            </a:r>
          </a:p>
          <a:p>
            <a:pPr>
              <a:buFontTx/>
              <a:buChar char="•"/>
            </a:pPr>
            <a:r>
              <a:rPr lang="en-GB" sz="2000">
                <a:latin typeface="Century Gothic" pitchFamily="34" charset="0"/>
              </a:rPr>
              <a:t> Emotion shown on the face</a:t>
            </a:r>
          </a:p>
          <a:p>
            <a:pPr>
              <a:buFontTx/>
              <a:buChar char="•"/>
            </a:pPr>
            <a:r>
              <a:rPr lang="en-GB" sz="2000">
                <a:latin typeface="Century Gothic" pitchFamily="34" charset="0"/>
              </a:rPr>
              <a:t> What parts of the body are used to show pain or tiredness?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5500688" y="928688"/>
            <a:ext cx="3429000" cy="1604962"/>
          </a:xfrm>
          <a:prstGeom prst="rect">
            <a:avLst/>
          </a:prstGeom>
          <a:gradFill rotWithShape="1">
            <a:gsLst>
              <a:gs pos="0">
                <a:srgbClr val="FF7C8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Equipment available</a:t>
            </a:r>
            <a:r>
              <a:rPr lang="en-US" b="1">
                <a:latin typeface="Century Gothic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Sketching books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Soft sketching pencils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Charcoal</a:t>
            </a:r>
          </a:p>
        </p:txBody>
      </p:sp>
      <p:sp>
        <p:nvSpPr>
          <p:cNvPr id="18438" name="Text Box 10"/>
          <p:cNvSpPr txBox="1">
            <a:spLocks noChangeArrowheads="1"/>
          </p:cNvSpPr>
          <p:nvPr/>
        </p:nvSpPr>
        <p:spPr bwMode="auto">
          <a:xfrm>
            <a:off x="250825" y="908050"/>
            <a:ext cx="4681538" cy="2430463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Geiriau allweddol: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Siap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Ffurf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Ystum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Golau a chysgod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Gwead</a:t>
            </a:r>
          </a:p>
        </p:txBody>
      </p:sp>
      <p:sp>
        <p:nvSpPr>
          <p:cNvPr id="18439" name="Text Box 26"/>
          <p:cNvSpPr txBox="1">
            <a:spLocks noChangeArrowheads="1"/>
          </p:cNvSpPr>
          <p:nvPr/>
        </p:nvSpPr>
        <p:spPr bwMode="auto">
          <a:xfrm>
            <a:off x="323850" y="115888"/>
            <a:ext cx="8569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 u="sng"/>
              <a:t>Observing shape and form of the body (2).</a:t>
            </a:r>
          </a:p>
        </p:txBody>
      </p:sp>
      <p:pic>
        <p:nvPicPr>
          <p:cNvPr id="184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38" y="2857500"/>
            <a:ext cx="16160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4000500"/>
            <a:ext cx="18288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79388" y="908050"/>
            <a:ext cx="2759075" cy="2430463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Key words: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Shape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Form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Pose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Light and shadow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Texture</a:t>
            </a:r>
          </a:p>
        </p:txBody>
      </p:sp>
      <p:sp>
        <p:nvSpPr>
          <p:cNvPr id="18443" name="Text Box 32"/>
          <p:cNvSpPr txBox="1">
            <a:spLocks noChangeArrowheads="1"/>
          </p:cNvSpPr>
          <p:nvPr/>
        </p:nvSpPr>
        <p:spPr bwMode="auto">
          <a:xfrm>
            <a:off x="2484438" y="908050"/>
            <a:ext cx="2428875" cy="2368550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400" b="1">
              <a:latin typeface="Century Gothic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Feelings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Tiredness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Workers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Poor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Ragged clothes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5A28091A99F4D9721BE1025ECA97A" ma:contentTypeVersion="0" ma:contentTypeDescription="Create a new document." ma:contentTypeScope="" ma:versionID="3c88900e9c4a633fa4e7011e7abcc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243585-87C3-4C4E-90C5-D47632B23B8C}"/>
</file>

<file path=customXml/itemProps2.xml><?xml version="1.0" encoding="utf-8"?>
<ds:datastoreItem xmlns:ds="http://schemas.openxmlformats.org/officeDocument/2006/customXml" ds:itemID="{BA6586B9-5B83-42E5-9FC4-7EB3FEF72FB5}"/>
</file>

<file path=customXml/itemProps3.xml><?xml version="1.0" encoding="utf-8"?>
<ds:datastoreItem xmlns:ds="http://schemas.openxmlformats.org/officeDocument/2006/customXml" ds:itemID="{CBF427DF-B3BA-4F31-BE52-4CBD559CDF0B}"/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215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Bradley Hand ITC</vt:lpstr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Morwenna</dc:creator>
  <cp:lastModifiedBy>scullh</cp:lastModifiedBy>
  <cp:revision>17</cp:revision>
  <dcterms:created xsi:type="dcterms:W3CDTF">2010-01-10T17:18:35Z</dcterms:created>
  <dcterms:modified xsi:type="dcterms:W3CDTF">2010-04-23T10:06:39Z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0x0101003815A28091A99F4D9721BE1025ECA97A</vt:lpwstr>
  </property>
</Properties>
</file>